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Montserrat" pitchFamily="2" charset="77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cb58e4b01a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cb58e4b01a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You can fire up the Google machine to fact check, but by now you know higher education social media (HESM) doesn’t rank high in searches.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So, instead of wasting time, let’s take a look at Wake’s social views over the past few years to see if I can convince you to give vertical video a chance…</a:t>
            </a:r>
            <a:endParaRPr sz="10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cb58e4b01a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cb58e4b01a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Here’s Wake Forest’s first vertical video - the one that changed it all for us.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This was posted as a commencement primer video in May 2021 as a test on Instagram.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We had some questions: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What’s this new Reels thing all about?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How would this perform?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Would it be well received?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Can we shoot vertical video?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And then, it happened. That video was viewed more than 20,200 times.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Before that, an average WFU Instagram video was viewed 5,000 times. Since then, Wake Instagram videos are averaging about 28,000 views.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If we take a step back and consider total views for a single video across all platforms (YouTube, Facebook, Twitter, LinkedIn, Instagram and TikTok), here’s where we stand: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Calibri"/>
              <a:buChar char="+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2021 (before vertical videos) - 11,000 views per video on average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Calibri"/>
              <a:buChar char="+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2021 (using vertical videos) - 40,000 views per video on average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Calibri"/>
              <a:buChar char="+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2022 - 35,000 views per video on average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 use of vertical video transformed our views, interaction and engagement.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cb58e4b01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cb58e4b01a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Let’s step back again and look at total views annually for our videos.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You can see the jump in 2021 when we switched over to vertical video.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Calibri"/>
              <a:buChar char="+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2019 - 1.1 million views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Calibri"/>
              <a:buChar char="+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2020 - 1.3 million views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Calibri"/>
              <a:buChar char="+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2021 - 1.38 million views (when we started using vertical)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Calibri"/>
              <a:buChar char="+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2022 - 2.7 million views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cb58e4b01a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cb58e4b01a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And Instagram has been a huge driver behind these numbers.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Here’s a look at Instagram video views since 2019. Again, noticing a jump in 2021.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Calibri"/>
              <a:buChar char="+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2019 - 339,000 views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Calibri"/>
              <a:buChar char="+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2020 - 538,000 views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Calibri"/>
              <a:buChar char="+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2021 - 773,000 views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Calibri"/>
              <a:buChar char="+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2022 - 2 million views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Ok, so maybe the trend should have been Instagram Reels is now king?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cb58e4b01a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cb58e4b01a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Again, that’s a super high level overview to point out how our views have been transformed by vertical video.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So how can you get started? 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Just DO IT. NOW.</a:t>
            </a:r>
            <a:endParaRPr sz="10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d185950f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d185950f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Here are some simple ways to get started.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AutoNum type="arabicPeriod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Find a simple video to shoot (think campus beauty, fun event, etc.)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AutoNum type="arabicPeriod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Use a cell phone (and all the tips Megan taught you) to capture the video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AutoNum type="arabicPeriod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Find a nice music bed in the Instagram app to use with your video (or license something if needed)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AutoNum type="arabicPeriod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Come up with a clever caption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AutoNum type="arabicPeriod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POST IT. Don’t be afraid.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cb58e4b01a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cb58e4b01a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And here’s how to keep it going.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AutoNum type="arabicPeriod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Original videos are key to any social video plan, but keeping an eye on trends is vital. How can you capitalize on a trend? How can you make a trend specific to your College or University?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AutoNum type="arabicPeriod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Inverted pyramid - most viewers swipe by or drop off the video fast. Hook them by putting the most important part (or best shots) of your video up front.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AutoNum type="arabicPeriod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Tell a story - it’s what communicators are meant to do, right? You hooked them, now keep them there with compelling content.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AutoNum type="arabicPeriod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We just talked about this for what seems like forever (vertical, baby!).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AutoNum type="arabicPeriod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The details matter - Use voiceover, interviews, music beds and captions to complement your video. Create a dynamic package for the viewer.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Most importantly - get out there and start recording!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d17ebf278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d17ebf278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d17ebf278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d17ebf278_0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cb58e4b01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cb58e4b01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So what’s trending in video?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-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If you’ve been on social for any amount of time, you know that can change in an instant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-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But one continued trend we’ve seen over the past few years is VERTICAL video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In our time together I’ll share why vertical video is a trend that’s here to stay (and here’s why).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Here are four reasons why it’s here to stay: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AutoNum type="arabicPeriod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The biggest social platforms have embraced it - and succeeded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AutoNum type="arabicPeriod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You’re making videos that are made for social first - you actually care about your social audience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AutoNum type="arabicPeriod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Vertical videos provide mobile viewers a better user experience - and that’s important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AutoNum type="arabicPeriod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Evidence is growing - vertical videos outperform standard videos on social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cb58e4b01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cb58e4b01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Here’s a look at Instagram Reels and TikTok.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cb58e4b01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cb58e4b01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And here’s a look at YouTube Shorts.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While Facebook, Twitter and LinkedIn don’t have a set “space” for vertical video, vertical videos fill a mobile screen in the timeline. It’s a nice look.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Social media has embraced the vertical video - and you should, too.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cb58e4b01a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cb58e4b01a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So, that looks nice, but I want some hard evidence that it’s worth my time…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According to DemandSage, a data intelligence software company: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-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More than 2 billion people on Instagram interact with reels every month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-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Reels get 22% more interaction on Instagram than standard video postings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-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Interesting fact: Reels and TikTok are perceived as being “essentially the same” by 87% of Gen. Z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TikTok has over 1.5 billion active monthly users and over 3 billion people have downloaded TikTok to date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1 billion videos are watched every day on TikTok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YouTube has long been the king of social video, but even it has adapted to the vertical video trend.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YouTube Shorts launched Sept. 2020 and has gained steam since.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YouTube has more than 2.6 billion active users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52% of Internet users access YouTube at least once per month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YouTube Shorts receive 15 billion views daily (I’ve seen it as high as 30 billion)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d185950f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d185950f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OK, but who cares about the social embrace?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Well, you should…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media is a competition. You’re competing against your peers (even aspirants), local businesses, national brands and anyone else taking up space in the digital world.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Meeting your audience where they are can give you a “leg up” on the competition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goal should be to make it as easy as possible for your video to be consumed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widely accepted that the majority of social browsing happens on mobile devices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fact, SEO company Backlinko reports that over 90% of all social users access social media via mobile devices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how do we hold our phones? Vertically</a:t>
            </a:r>
            <a:endParaRPr sz="10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cb58e4b01a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cb58e4b01a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take a moment to imagine our end user…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They’re swiping up checking their Twitter timeline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see photos. There’s some text. News stories. Ah, there’s a video.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tap the video and it opens “full screen”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video is horizontal, they’ll now have to choose between watching a small version of it, or…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need to rotate their phone -  a seemingly unnecessary step in the UX process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According to Wyzowl, studies suggest we hold our phones vertically 94% of the time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 think back to the over 90% stat I mentioned in the last slide - 90% of social users are consuming on their phone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2012, an estimated 14% of videos were viewed on mobile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more than 60% of Youtube videos are viewed on a mobile device (YouTube was desktop first focused - and king of video)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amazing how quickly the trend has grown - and will continue to grow.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cb58e4b01a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cb58e4b01a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videos perform better. Because they’re the best.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OK, so that’s a bold statement - and Jimmy looks like he agrees.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seriously, nothing about what I’ve said today will make you go back to your office and pitch vertical video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fact, I’m guessing your friendly, neighborhood videographer will look at you sideways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Google vertical video stats, pros and cons until your head spins.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truth is - vertical video simply outperforms its standard video sibling on social media.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000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rgbClr val="9E7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rgbClr val="9E7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000000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9E7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9E7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hyperlink" Target="http://drive.google.com/file/d/1ZrlPa68cavLfa4dqqOVgtvTEMaACsq06/vie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hyperlink" Target="http://drive.google.com/file/d/1MvikS9XA5xW0myDpvQEjzNmmbtExc7TL/vie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youtube.com/watch?v=aAGpZ7pYw9g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hyperlink" Target="http://www.youtube.com/watch?v=b3jNgBHHJkE" TargetMode="External"/><Relationship Id="rId4" Type="http://schemas.openxmlformats.org/officeDocument/2006/relationships/image" Target="../media/image5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330575" y="1546800"/>
            <a:ext cx="53178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/>
              <a:t>Campus Video &amp; Photo</a:t>
            </a:r>
            <a:endParaRPr sz="3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What’s new, tips &amp; techniques</a:t>
            </a:r>
            <a:endParaRPr sz="2400"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5083950" y="3661450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Mike Shaw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Associate Director, Social Media Video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Wake Forest University</a:t>
            </a:r>
            <a:endParaRPr/>
          </a:p>
        </p:txBody>
      </p:sp>
      <p:pic>
        <p:nvPicPr>
          <p:cNvPr id="136" name="Google Shape;13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2075" y="76200"/>
            <a:ext cx="405724" cy="40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2075" y="76200"/>
            <a:ext cx="405724" cy="40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2" title="Presentation Clip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8512" y="857250"/>
            <a:ext cx="5886974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2075" y="76200"/>
            <a:ext cx="405724" cy="40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3" title="Insta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1463" y="649150"/>
            <a:ext cx="2461075" cy="38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2075" y="76200"/>
            <a:ext cx="405724" cy="40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4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0688" y="722125"/>
            <a:ext cx="5982624" cy="369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2075" y="76200"/>
            <a:ext cx="405724" cy="40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5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0688" y="722125"/>
            <a:ext cx="5982624" cy="369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5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0688" y="722125"/>
            <a:ext cx="5982633" cy="3703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2075" y="76200"/>
            <a:ext cx="405724" cy="40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666750"/>
            <a:ext cx="4572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>
            <a:spLocks noGrp="1"/>
          </p:cNvSpPr>
          <p:nvPr>
            <p:ph type="title"/>
          </p:nvPr>
        </p:nvSpPr>
        <p:spPr>
          <a:xfrm>
            <a:off x="663625" y="217950"/>
            <a:ext cx="7304700" cy="10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Started</a:t>
            </a:r>
            <a:endParaRPr/>
          </a:p>
        </p:txBody>
      </p:sp>
      <p:sp>
        <p:nvSpPr>
          <p:cNvPr id="240" name="Google Shape;240;p27"/>
          <p:cNvSpPr txBox="1"/>
          <p:nvPr/>
        </p:nvSpPr>
        <p:spPr>
          <a:xfrm>
            <a:off x="663625" y="1215150"/>
            <a:ext cx="7902000" cy="13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Tips to wade into the vertical video water…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27"/>
          <p:cNvSpPr txBox="1"/>
          <p:nvPr/>
        </p:nvSpPr>
        <p:spPr>
          <a:xfrm>
            <a:off x="621000" y="1803625"/>
            <a:ext cx="79020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+"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Simple video concept (campus beauty)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27"/>
          <p:cNvSpPr txBox="1"/>
          <p:nvPr/>
        </p:nvSpPr>
        <p:spPr>
          <a:xfrm>
            <a:off x="621000" y="2213175"/>
            <a:ext cx="79020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+"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Use your cell phone to capture!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27"/>
          <p:cNvSpPr txBox="1"/>
          <p:nvPr/>
        </p:nvSpPr>
        <p:spPr>
          <a:xfrm>
            <a:off x="621000" y="2627650"/>
            <a:ext cx="79020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+"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Find a nice music bed in app to use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27"/>
          <p:cNvSpPr txBox="1"/>
          <p:nvPr/>
        </p:nvSpPr>
        <p:spPr>
          <a:xfrm>
            <a:off x="621000" y="3048400"/>
            <a:ext cx="87690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+"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Write a clever, institutional-centric caption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27"/>
          <p:cNvSpPr txBox="1"/>
          <p:nvPr/>
        </p:nvSpPr>
        <p:spPr>
          <a:xfrm>
            <a:off x="621000" y="3451675"/>
            <a:ext cx="79020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+"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POST IT. Don’t be afraid.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6" name="Google Shape;2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2075" y="76200"/>
            <a:ext cx="405724" cy="40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 txBox="1">
            <a:spLocks noGrp="1"/>
          </p:cNvSpPr>
          <p:nvPr>
            <p:ph type="title"/>
          </p:nvPr>
        </p:nvSpPr>
        <p:spPr>
          <a:xfrm>
            <a:off x="663625" y="217950"/>
            <a:ext cx="7304700" cy="10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Keep it Going</a:t>
            </a:r>
            <a:endParaRPr/>
          </a:p>
        </p:txBody>
      </p:sp>
      <p:sp>
        <p:nvSpPr>
          <p:cNvPr id="252" name="Google Shape;252;p28"/>
          <p:cNvSpPr txBox="1"/>
          <p:nvPr/>
        </p:nvSpPr>
        <p:spPr>
          <a:xfrm>
            <a:off x="663625" y="1215150"/>
            <a:ext cx="7902000" cy="13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Next steps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28"/>
          <p:cNvSpPr txBox="1"/>
          <p:nvPr/>
        </p:nvSpPr>
        <p:spPr>
          <a:xfrm>
            <a:off x="621000" y="1803625"/>
            <a:ext cx="79020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+"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What’s trending?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28"/>
          <p:cNvSpPr txBox="1"/>
          <p:nvPr/>
        </p:nvSpPr>
        <p:spPr>
          <a:xfrm>
            <a:off x="621000" y="2213175"/>
            <a:ext cx="79020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+"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Use the inverted pyramid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28"/>
          <p:cNvSpPr txBox="1"/>
          <p:nvPr/>
        </p:nvSpPr>
        <p:spPr>
          <a:xfrm>
            <a:off x="621000" y="2627650"/>
            <a:ext cx="79020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+"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Tell a story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28"/>
          <p:cNvSpPr txBox="1"/>
          <p:nvPr/>
        </p:nvSpPr>
        <p:spPr>
          <a:xfrm>
            <a:off x="621000" y="3048400"/>
            <a:ext cx="87690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+"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Use the right dimensions (hello, vertical)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p28"/>
          <p:cNvSpPr txBox="1"/>
          <p:nvPr/>
        </p:nvSpPr>
        <p:spPr>
          <a:xfrm>
            <a:off x="621000" y="3451675"/>
            <a:ext cx="79020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+"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details matter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8" name="Google Shape;2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2075" y="76200"/>
            <a:ext cx="405724" cy="40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 txBox="1"/>
          <p:nvPr/>
        </p:nvSpPr>
        <p:spPr>
          <a:xfrm>
            <a:off x="2193900" y="1330800"/>
            <a:ext cx="4756200" cy="24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Questions?</a:t>
            </a:r>
            <a:endParaRPr sz="6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4" name="Google Shape;26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2075" y="76200"/>
            <a:ext cx="405724" cy="40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4625" y="4024075"/>
            <a:ext cx="492098" cy="492098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9"/>
          <p:cNvSpPr txBox="1"/>
          <p:nvPr/>
        </p:nvSpPr>
        <p:spPr>
          <a:xfrm>
            <a:off x="2370537" y="4079913"/>
            <a:ext cx="21093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@MikeShawVideo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7" name="Google Shape;26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9075" y="4097800"/>
            <a:ext cx="344600" cy="344624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9"/>
          <p:cNvSpPr txBox="1"/>
          <p:nvPr/>
        </p:nvSpPr>
        <p:spPr>
          <a:xfrm>
            <a:off x="5113663" y="4079913"/>
            <a:ext cx="20757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shawms@wfu.edu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title"/>
          </p:nvPr>
        </p:nvSpPr>
        <p:spPr>
          <a:xfrm>
            <a:off x="841075" y="718438"/>
            <a:ext cx="4587000" cy="10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Hi, I’m Mike Shaw.</a:t>
            </a:r>
            <a:endParaRPr/>
          </a:p>
        </p:txBody>
      </p:sp>
      <p:pic>
        <p:nvPicPr>
          <p:cNvPr id="142" name="Google Shape;14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325" y="1727388"/>
            <a:ext cx="1866000" cy="1866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3" name="Google Shape;143;p14"/>
          <p:cNvSpPr txBox="1"/>
          <p:nvPr/>
        </p:nvSpPr>
        <p:spPr>
          <a:xfrm>
            <a:off x="2787175" y="1767288"/>
            <a:ext cx="5518500" cy="17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+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Associate Director, Social Media Video @WakeForest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+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Former Digital Marketing Specialist at Guilford College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+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Former reporter at The Roanoke Times (Va.)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+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Wingate University alumnus (2011)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4" name="Google Shape;14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62075" y="76200"/>
            <a:ext cx="405724" cy="40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4625" y="4024075"/>
            <a:ext cx="492098" cy="49209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4"/>
          <p:cNvSpPr txBox="1"/>
          <p:nvPr/>
        </p:nvSpPr>
        <p:spPr>
          <a:xfrm>
            <a:off x="2370537" y="4079913"/>
            <a:ext cx="21093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@MikeShawVideo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7" name="Google Shape;14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69075" y="4097800"/>
            <a:ext cx="344600" cy="34462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4"/>
          <p:cNvSpPr txBox="1"/>
          <p:nvPr/>
        </p:nvSpPr>
        <p:spPr>
          <a:xfrm>
            <a:off x="5113663" y="4079913"/>
            <a:ext cx="20757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shawms@wfu.edu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5" descr="Smile, Deacs! 📸&#10;&#10;A #FDOC photo for your #MotherSoDear." title="2021 First Day of Class at WFU Ree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763" y="116205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5" descr="Pollen not included... Happy Spring, Deacs! 🌸" title="Spring 2021 at Wake Forest University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3013" y="1343849"/>
            <a:ext cx="4087225" cy="3065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62075" y="76200"/>
            <a:ext cx="405724" cy="40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78875" y="-152400"/>
            <a:ext cx="1729300" cy="17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33701" y="24737"/>
            <a:ext cx="1729300" cy="1729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2075" y="76200"/>
            <a:ext cx="405724" cy="4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6"/>
          <p:cNvSpPr txBox="1">
            <a:spLocks noGrp="1"/>
          </p:cNvSpPr>
          <p:nvPr>
            <p:ph type="title"/>
          </p:nvPr>
        </p:nvSpPr>
        <p:spPr>
          <a:xfrm>
            <a:off x="663625" y="217950"/>
            <a:ext cx="7304700" cy="10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Embrace</a:t>
            </a:r>
            <a:endParaRPr/>
          </a:p>
        </p:txBody>
      </p:sp>
      <p:pic>
        <p:nvPicPr>
          <p:cNvPr id="164" name="Google Shape;16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650" y="1254453"/>
            <a:ext cx="3608625" cy="338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0025" y="1647063"/>
            <a:ext cx="3832325" cy="2604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2075" y="76200"/>
            <a:ext cx="405724" cy="4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7"/>
          <p:cNvSpPr txBox="1">
            <a:spLocks noGrp="1"/>
          </p:cNvSpPr>
          <p:nvPr>
            <p:ph type="title"/>
          </p:nvPr>
        </p:nvSpPr>
        <p:spPr>
          <a:xfrm>
            <a:off x="663625" y="217950"/>
            <a:ext cx="7304700" cy="10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Embrace</a:t>
            </a:r>
            <a:endParaRPr/>
          </a:p>
        </p:txBody>
      </p:sp>
      <p:pic>
        <p:nvPicPr>
          <p:cNvPr id="172" name="Google Shape;17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6425" y="1254450"/>
            <a:ext cx="5351146" cy="338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2075" y="76200"/>
            <a:ext cx="405724" cy="4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8"/>
          <p:cNvSpPr txBox="1">
            <a:spLocks noGrp="1"/>
          </p:cNvSpPr>
          <p:nvPr>
            <p:ph type="title"/>
          </p:nvPr>
        </p:nvSpPr>
        <p:spPr>
          <a:xfrm>
            <a:off x="663625" y="217950"/>
            <a:ext cx="7304700" cy="10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Embrace</a:t>
            </a:r>
            <a:endParaRPr/>
          </a:p>
        </p:txBody>
      </p:sp>
      <p:sp>
        <p:nvSpPr>
          <p:cNvPr id="179" name="Google Shape;179;p18"/>
          <p:cNvSpPr txBox="1"/>
          <p:nvPr/>
        </p:nvSpPr>
        <p:spPr>
          <a:xfrm>
            <a:off x="663625" y="1138950"/>
            <a:ext cx="7902000" cy="13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That looks nice, but does it matter?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18"/>
          <p:cNvSpPr txBox="1"/>
          <p:nvPr/>
        </p:nvSpPr>
        <p:spPr>
          <a:xfrm>
            <a:off x="663625" y="1803625"/>
            <a:ext cx="7902000" cy="29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+"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More than 2 billion people interact with Reels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+"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Reels get 22% more interaction than standard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+"/>
            </a:pPr>
            <a:r>
              <a:rPr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TikTok has over 1.5 billion active monthly users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+"/>
            </a:pPr>
            <a:r>
              <a:rPr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Over 1 billion videos are watched every day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+"/>
            </a:pPr>
            <a:r>
              <a:rPr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YouTube has more than 2.6 billion active users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+"/>
            </a:pPr>
            <a:r>
              <a:rPr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52% of Internet users access YT once per month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+"/>
            </a:pPr>
            <a:r>
              <a:rPr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YT Shorts receive 15 billion views every day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2075" y="76200"/>
            <a:ext cx="405724" cy="4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9"/>
          <p:cNvSpPr txBox="1">
            <a:spLocks noGrp="1"/>
          </p:cNvSpPr>
          <p:nvPr>
            <p:ph type="title"/>
          </p:nvPr>
        </p:nvSpPr>
        <p:spPr>
          <a:xfrm>
            <a:off x="663625" y="217950"/>
            <a:ext cx="7304700" cy="10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Made-for-Social Video</a:t>
            </a:r>
            <a:endParaRPr/>
          </a:p>
        </p:txBody>
      </p:sp>
      <p:sp>
        <p:nvSpPr>
          <p:cNvPr id="187" name="Google Shape;187;p19"/>
          <p:cNvSpPr txBox="1"/>
          <p:nvPr/>
        </p:nvSpPr>
        <p:spPr>
          <a:xfrm>
            <a:off x="663625" y="1138950"/>
            <a:ext cx="7902000" cy="13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Here’s how to show you care…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19"/>
          <p:cNvSpPr txBox="1"/>
          <p:nvPr/>
        </p:nvSpPr>
        <p:spPr>
          <a:xfrm>
            <a:off x="663625" y="1665725"/>
            <a:ext cx="7998600" cy="29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+"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How can you compete in the social space?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+"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Meet your audience where they are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+"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Make it easy for your content to be viewed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+"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More than 90% of social users are on mobile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+"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How do we hold those phones? Vertically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2075" y="76200"/>
            <a:ext cx="405724" cy="4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0"/>
          <p:cNvSpPr txBox="1">
            <a:spLocks noGrp="1"/>
          </p:cNvSpPr>
          <p:nvPr>
            <p:ph type="title"/>
          </p:nvPr>
        </p:nvSpPr>
        <p:spPr>
          <a:xfrm>
            <a:off x="663625" y="217950"/>
            <a:ext cx="7304700" cy="10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User Experience</a:t>
            </a:r>
            <a:endParaRPr/>
          </a:p>
        </p:txBody>
      </p:sp>
      <p:sp>
        <p:nvSpPr>
          <p:cNvPr id="195" name="Google Shape;195;p20"/>
          <p:cNvSpPr txBox="1"/>
          <p:nvPr/>
        </p:nvSpPr>
        <p:spPr>
          <a:xfrm>
            <a:off x="663625" y="1138950"/>
            <a:ext cx="7902000" cy="13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How does vertical video help?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0"/>
          <p:cNvSpPr txBox="1"/>
          <p:nvPr/>
        </p:nvSpPr>
        <p:spPr>
          <a:xfrm>
            <a:off x="615325" y="1516300"/>
            <a:ext cx="7998600" cy="25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+"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 hold our phones vertically 94% of the time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+"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Over 90% of social users are on a mobile device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+"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 2012, only 14% of videos were seen on mobile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+"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&gt; 60% of YT videos are now viewed on mobile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2075" y="76200"/>
            <a:ext cx="405724" cy="4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1"/>
          <p:cNvSpPr txBox="1">
            <a:spLocks noGrp="1"/>
          </p:cNvSpPr>
          <p:nvPr>
            <p:ph type="title"/>
          </p:nvPr>
        </p:nvSpPr>
        <p:spPr>
          <a:xfrm>
            <a:off x="663625" y="217950"/>
            <a:ext cx="7304700" cy="10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Vertical Videos Perform Better</a:t>
            </a:r>
            <a:endParaRPr/>
          </a:p>
        </p:txBody>
      </p:sp>
      <p:pic>
        <p:nvPicPr>
          <p:cNvPr id="203" name="Google Shape;20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254450"/>
            <a:ext cx="4572000" cy="326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1C4198A01E63488123278663D023BC" ma:contentTypeVersion="19" ma:contentTypeDescription="Create a new document." ma:contentTypeScope="" ma:versionID="e1f4927a7ebaa3deaf0e41f039d0d621">
  <xsd:schema xmlns:xsd="http://www.w3.org/2001/XMLSchema" xmlns:xs="http://www.w3.org/2001/XMLSchema" xmlns:p="http://schemas.microsoft.com/office/2006/metadata/properties" xmlns:ns1="http://schemas.microsoft.com/sharepoint/v3" xmlns:ns2="2cbc8141-2d17-45c8-b45a-7b80f869dc1b" xmlns:ns3="91946a01-21d7-4b8f-a82b-82b196c778b4" targetNamespace="http://schemas.microsoft.com/office/2006/metadata/properties" ma:root="true" ma:fieldsID="78753376615aa09b39ebe05da535be81" ns1:_="" ns2:_="" ns3:_="">
    <xsd:import namespace="http://schemas.microsoft.com/sharepoint/v3"/>
    <xsd:import namespace="2cbc8141-2d17-45c8-b45a-7b80f869dc1b"/>
    <xsd:import namespace="91946a01-21d7-4b8f-a82b-82b196c778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c8141-2d17-45c8-b45a-7b80f869dc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0a8059f6-8b58-4add-ba41-306e1dc501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946a01-21d7-4b8f-a82b-82b196c778b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05c67495-9c73-4228-b77b-477fcab554d5}" ma:internalName="TaxCatchAll" ma:showField="CatchAllData" ma:web="91946a01-21d7-4b8f-a82b-82b196c778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3E1254-B2C3-415A-81FE-A9ACD399A174}"/>
</file>

<file path=customXml/itemProps2.xml><?xml version="1.0" encoding="utf-8"?>
<ds:datastoreItem xmlns:ds="http://schemas.openxmlformats.org/officeDocument/2006/customXml" ds:itemID="{A0ABFD2D-9AC2-4616-8EA7-9725B84817C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1714</Words>
  <Application>Microsoft Macintosh PowerPoint</Application>
  <PresentationFormat>On-screen Show (16:9)</PresentationFormat>
  <Paragraphs>190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Arial</vt:lpstr>
      <vt:lpstr>Montserrat</vt:lpstr>
      <vt:lpstr>Lato</vt:lpstr>
      <vt:lpstr>Focus</vt:lpstr>
      <vt:lpstr>Campus Video &amp; Photo What’s new, tips &amp; techniques</vt:lpstr>
      <vt:lpstr>Hi, I’m Mike Shaw.</vt:lpstr>
      <vt:lpstr>PowerPoint Presentation</vt:lpstr>
      <vt:lpstr>Social Embrace</vt:lpstr>
      <vt:lpstr>Social Embrace</vt:lpstr>
      <vt:lpstr>Social Embrace</vt:lpstr>
      <vt:lpstr>Made-for-Social Video</vt:lpstr>
      <vt:lpstr>Mobile User Experience</vt:lpstr>
      <vt:lpstr>Vertical Videos Perform Better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Getting Started</vt:lpstr>
      <vt:lpstr>How to Keep it Going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Video &amp; Photo What’s new, tips &amp; techniques</dc:title>
  <cp:lastModifiedBy>Shaw, Mike</cp:lastModifiedBy>
  <cp:revision>1</cp:revision>
  <dcterms:modified xsi:type="dcterms:W3CDTF">2023-01-11T15:54:54Z</dcterms:modified>
</cp:coreProperties>
</file>